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6" r:id="rId4"/>
    <p:sldId id="259" r:id="rId5"/>
    <p:sldId id="262" r:id="rId6"/>
    <p:sldId id="264" r:id="rId7"/>
    <p:sldId id="267" r:id="rId8"/>
    <p:sldId id="268" r:id="rId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2FE"/>
    <a:srgbClr val="DAEBFE"/>
    <a:srgbClr val="CEE5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05" autoAdjust="0"/>
  </p:normalViewPr>
  <p:slideViewPr>
    <p:cSldViewPr>
      <p:cViewPr>
        <p:scale>
          <a:sx n="90" d="100"/>
          <a:sy n="90" d="100"/>
        </p:scale>
        <p:origin x="-1157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8060A-0184-4FCF-BD40-2C54CBEC55A4}" type="datetimeFigureOut">
              <a:rPr lang="ru-RU" smtClean="0"/>
              <a:pPr/>
              <a:t>25.07.2014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3A8C9-896D-4024-9573-B3D010E72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Наличие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ГИСТа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 (высокоскоростного доступа в сеть Интернет)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542959"/>
              </p:ext>
            </p:extLst>
          </p:nvPr>
        </p:nvGraphicFramePr>
        <p:xfrm>
          <a:off x="611560" y="1124744"/>
          <a:ext cx="8064896" cy="515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1"/>
                <a:gridCol w="4104455"/>
              </a:tblGrid>
              <a:tr h="4938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РАЙОНЫ,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подключенные к сети Интернет по технологии</a:t>
                      </a:r>
                    </a:p>
                    <a:p>
                      <a:pPr algn="ctr"/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ВОЛС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РАЙОНЫ,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подключенные к сети Интернет по технологии 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ADSL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(менее стабилен)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6089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Азнакаевский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  Агрызский</a:t>
                      </a:r>
                    </a:p>
                  </a:txBody>
                  <a:tcPr marL="18000" marR="0" marT="0" marB="0" anchor="ctr"/>
                </a:tc>
              </a:tr>
              <a:tr h="3608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Бугульминский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Актанышский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08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Высокогорский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Бавлинский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08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Елабужский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Заинский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089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5.  Менделеевский</a:t>
                      </a: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Кукморский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08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Тюлячинский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Мамадышский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08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Черемшанский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Муслюмовский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08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Чистопольский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Нурлатский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0890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  Нижнекамский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Пестречинский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0890"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10.  Авиастроительный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Тукаевский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0890">
                <a:tc>
                  <a:txBody>
                    <a:bodyPr/>
                    <a:lstStyle/>
                    <a:p>
                      <a:pPr marL="0" indent="0"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11.</a:t>
                      </a:r>
                      <a:r>
                        <a:rPr lang="ru-RU" sz="16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Кировский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 Алексеевский</a:t>
                      </a:r>
                    </a:p>
                  </a:txBody>
                  <a:tcPr marL="18000" marR="0" marT="0" marB="0" anchor="ctr"/>
                </a:tc>
              </a:tr>
              <a:tr h="360890">
                <a:tc>
                  <a:txBody>
                    <a:bodyPr/>
                    <a:lstStyle/>
                    <a:p>
                      <a:pPr marL="0" indent="0"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12.  Советский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Районы, не подключенные к ГИСТ (высокоскоростной доступ в Интернет)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69871"/>
              </p:ext>
            </p:extLst>
          </p:nvPr>
        </p:nvGraphicFramePr>
        <p:xfrm>
          <a:off x="611560" y="1052737"/>
          <a:ext cx="7848872" cy="482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1"/>
                <a:gridCol w="3888431"/>
              </a:tblGrid>
              <a:tr h="35466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МФЦ,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не подключенные к сети Интернет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Аксубаевский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Лаишевский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39339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2"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Арский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Лениногорский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Алькеевский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Мензелинский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Альметьевский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Новошешминский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Апастовский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Рыбно-Слободский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Атнинский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19.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Сабинский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Балтасинский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20.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Сармановский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Буинский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21.  Спасский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Верхнеуслонский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Тетюшский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Дрожжановский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23. 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Ютазинский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78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Зеленодольский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24. </a:t>
                      </a:r>
                      <a:r>
                        <a:rPr lang="ru-RU" sz="16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пгт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Камские Поляны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393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Кайбицкий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25. г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 Набережные Челны</a:t>
                      </a:r>
                    </a:p>
                  </a:txBody>
                  <a:tcPr marL="9525" marR="9525" marT="9525" marB="0" anchor="ctr"/>
                </a:tc>
              </a:tr>
              <a:tr h="33933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13. Камско-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Устьинский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2604" y="6093296"/>
            <a:ext cx="7062254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/>
              <a:t> </a:t>
            </a:r>
            <a:r>
              <a:rPr lang="ru-RU" b="1" dirty="0" smtClean="0"/>
              <a:t>Необходимо  </a:t>
            </a:r>
            <a:r>
              <a:rPr lang="ru-RU" b="1" dirty="0"/>
              <a:t>обеспечить подключение в указанных районах </a:t>
            </a:r>
            <a:r>
              <a:rPr lang="ru-RU" b="1" dirty="0" err="1"/>
              <a:t>ГИСТа</a:t>
            </a:r>
            <a:r>
              <a:rPr lang="ru-RU" dirty="0"/>
              <a:t> 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-171400"/>
            <a:ext cx="7772400" cy="720079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Созданы МБУ «МФЦ»</a:t>
            </a:r>
            <a:endParaRPr lang="ru-RU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61782"/>
              </p:ext>
            </p:extLst>
          </p:nvPr>
        </p:nvGraphicFramePr>
        <p:xfrm>
          <a:off x="467544" y="475145"/>
          <a:ext cx="8280920" cy="5762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764196"/>
                <a:gridCol w="2484276"/>
                <a:gridCol w="1728192"/>
              </a:tblGrid>
              <a:tr h="511352"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РАЙОН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Количество 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спец-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тов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МФЦ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РАЙОН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Количество спец-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тов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 МФЦ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  </a:t>
                      </a:r>
                      <a:r>
                        <a:rPr lang="ru-RU" sz="13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Азнакаевский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228600" indent="-228600" algn="ctr" fontAlgn="t">
                        <a:buNone/>
                      </a:pPr>
                      <a:r>
                        <a:rPr lang="ru-RU" sz="13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18.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Тукаевский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 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Актанышский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228600" indent="-228600" algn="ctr" fontAlgn="t">
                        <a:buNone/>
                      </a:pPr>
                      <a:r>
                        <a:rPr lang="ru-RU" sz="13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19.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Тюлячинский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3.  Алексеевский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228600" indent="-228600" algn="ctr" fontAlgn="t">
                        <a:buNone/>
                      </a:pPr>
                      <a:r>
                        <a:rPr lang="ru-RU" sz="13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20. Нижнекамский</a:t>
                      </a: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  </a:t>
                      </a:r>
                      <a:r>
                        <a:rPr lang="ru-RU" sz="13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Бавлинский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21. г. Набережные Челны</a:t>
                      </a: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5. 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Бугульминский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22.</a:t>
                      </a:r>
                      <a:r>
                        <a:rPr lang="ru-RU" sz="1300" b="1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г. КАЗАНЬ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6.  Высокогорский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7. 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Дрожжановский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 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Агрызкий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8. 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Елабужский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 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Апастовский</a:t>
                      </a:r>
                      <a:endParaRPr lang="ru-RU" sz="13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 9. 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Заинский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3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ru-RU" sz="13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300" b="1" i="0" u="none" strike="noStrike" baseline="0" dirty="0" err="1" smtClean="0">
                          <a:latin typeface="Arial" pitchFamily="34" charset="0"/>
                          <a:cs typeface="Arial" pitchFamily="34" charset="0"/>
                        </a:rPr>
                        <a:t>Балтасинский</a:t>
                      </a:r>
                      <a:endParaRPr lang="ru-RU" sz="13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10. 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Зеленодольский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  </a:t>
                      </a:r>
                      <a:r>
                        <a:rPr lang="ru-RU" sz="13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Кайбицкий</a:t>
                      </a:r>
                      <a:endParaRPr lang="ru-RU" sz="13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11.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Лаишевский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en-US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. 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Кукморский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12.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Мамадышский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6.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Лениногорский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marL="228600" indent="-228600" algn="l">
                        <a:buNone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13. Менделеевский</a:t>
                      </a: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7.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Новошешминский</a:t>
                      </a:r>
                      <a:endParaRPr lang="ru-RU" sz="13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Муслюмовский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8.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Ютазинский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15.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Нурлатский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9.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Черемшанский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285756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16.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Пестречинский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Чистопольский</a:t>
                      </a:r>
                      <a:endParaRPr lang="ru-RU" sz="13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321487"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17.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Сармановский</a:t>
                      </a: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11. </a:t>
                      </a:r>
                      <a:r>
                        <a:rPr lang="ru-RU" sz="1300" b="1" u="none" strike="noStrike" baseline="0" dirty="0" err="1" smtClean="0">
                          <a:latin typeface="Arial" pitchFamily="34" charset="0"/>
                          <a:cs typeface="Arial" pitchFamily="34" charset="0"/>
                        </a:rPr>
                        <a:t>Тетюшский</a:t>
                      </a:r>
                      <a:endParaRPr lang="ru-RU" sz="13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marL="342900" marR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в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т.ч</a:t>
                      </a: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ru-RU" sz="1300" b="1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300" b="1" u="none" strike="noStrike" baseline="0" dirty="0" err="1" smtClean="0">
                          <a:latin typeface="Arial" pitchFamily="34" charset="0"/>
                          <a:cs typeface="Arial" pitchFamily="34" charset="0"/>
                        </a:rPr>
                        <a:t>п.г.т</a:t>
                      </a:r>
                      <a:r>
                        <a:rPr lang="ru-RU" sz="1300" b="1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300" b="1" u="none" strike="noStrike" baseline="0" dirty="0" err="1" smtClean="0">
                          <a:latin typeface="Arial" pitchFamily="34" charset="0"/>
                          <a:cs typeface="Arial" pitchFamily="34" charset="0"/>
                        </a:rPr>
                        <a:t>Джалиль</a:t>
                      </a:r>
                      <a:r>
                        <a:rPr lang="ru-RU" sz="1300" b="1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3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r>
                        <a:rPr lang="ru-RU" sz="1300" b="1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300" b="1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пгт</a:t>
                      </a:r>
                      <a:r>
                        <a:rPr lang="ru-RU" sz="1300" b="1" u="none" strike="noStrike" dirty="0" smtClean="0">
                          <a:latin typeface="Arial" pitchFamily="34" charset="0"/>
                          <a:cs typeface="Arial" pitchFamily="34" charset="0"/>
                        </a:rPr>
                        <a:t> Камские Поляны</a:t>
                      </a:r>
                      <a:endParaRPr lang="ru-RU" sz="13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1 (</a:t>
                      </a:r>
                      <a:r>
                        <a:rPr lang="ru-RU" sz="1300" b="1" dirty="0" err="1" smtClean="0">
                          <a:latin typeface="Arial" pitchFamily="34" charset="0"/>
                          <a:cs typeface="Arial" pitchFamily="34" charset="0"/>
                        </a:rPr>
                        <a:t>дир</a:t>
                      </a:r>
                      <a:r>
                        <a:rPr lang="ru-RU" sz="1300" b="1" dirty="0" smtClean="0"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  <a:endParaRPr lang="ru-RU" sz="1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504" y="6341263"/>
            <a:ext cx="8850556" cy="4862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600" b="1" dirty="0" smtClean="0"/>
              <a:t>      11-ти районам и </a:t>
            </a:r>
            <a:r>
              <a:rPr lang="ru-RU" sz="1600" b="1" dirty="0" err="1" smtClean="0"/>
              <a:t>птг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Кам.Поляны</a:t>
            </a:r>
            <a:r>
              <a:rPr lang="ru-RU" sz="1600" b="1" dirty="0" smtClean="0"/>
              <a:t> – </a:t>
            </a:r>
            <a:r>
              <a:rPr lang="ru-RU" sz="1600" b="1" dirty="0"/>
              <a:t>где </a:t>
            </a:r>
            <a:r>
              <a:rPr lang="ru-RU" sz="1600" b="1" dirty="0" smtClean="0"/>
              <a:t>отсутствует </a:t>
            </a:r>
            <a:r>
              <a:rPr lang="ru-RU" sz="1600" b="1" dirty="0"/>
              <a:t>штат </a:t>
            </a:r>
            <a:r>
              <a:rPr lang="ru-RU" sz="1600" b="1" dirty="0" smtClean="0"/>
              <a:t>универсальных специалистов МФЦ </a:t>
            </a:r>
            <a:r>
              <a:rPr lang="ru-RU" sz="1600" b="1" dirty="0"/>
              <a:t>– </a:t>
            </a:r>
            <a:endParaRPr lang="ru-RU" sz="1600" b="1" dirty="0" smtClean="0"/>
          </a:p>
          <a:p>
            <a:pPr>
              <a:lnSpc>
                <a:spcPct val="80000"/>
              </a:lnSpc>
            </a:pPr>
            <a:r>
              <a:rPr lang="ru-RU" sz="1600" b="1" dirty="0"/>
              <a:t> </a:t>
            </a:r>
            <a:r>
              <a:rPr lang="ru-RU" sz="1600" b="1" dirty="0" smtClean="0"/>
              <a:t>     набрать штатную </a:t>
            </a:r>
            <a:r>
              <a:rPr lang="ru-RU" sz="1600" b="1" dirty="0"/>
              <a:t>численность </a:t>
            </a:r>
            <a:r>
              <a:rPr lang="ru-RU" sz="1600" b="1" dirty="0" smtClean="0"/>
              <a:t>для </a:t>
            </a:r>
            <a:r>
              <a:rPr lang="ru-RU" sz="1600" b="1" dirty="0"/>
              <a:t>обеспечения работы в программном комплексе АИС </a:t>
            </a:r>
            <a:r>
              <a:rPr lang="ru-RU" sz="1600" b="1" dirty="0" smtClean="0"/>
              <a:t>МФЦ</a:t>
            </a:r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-27384"/>
            <a:ext cx="7772400" cy="720079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Не созданы МБУ «МФЦ»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630700"/>
              </p:ext>
            </p:extLst>
          </p:nvPr>
        </p:nvGraphicFramePr>
        <p:xfrm>
          <a:off x="827584" y="692696"/>
          <a:ext cx="7128794" cy="4774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2854"/>
                <a:gridCol w="3595940"/>
              </a:tblGrid>
              <a:tr h="589986"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РАЙОН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Плановый срок создания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48685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Аксубаевский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Декабрь 2014 года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 Арский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Декабрь 2014 года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Алькеевский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Декабрь 2014 года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Альметьевский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Август 2014 года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Атнинский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Сентябрь 2014 года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Буинский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Декабрь 2014 года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Верхнеуслонский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Декабрь 2014 года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8. </a:t>
                      </a:r>
                      <a:r>
                        <a:rPr lang="ru-RU" sz="1600" b="1" i="0" u="none" strike="noStrike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Камско-Устьинский</a:t>
                      </a:r>
                      <a:endParaRPr lang="ru-RU" sz="16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2014 г. не планируется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Мензелинский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Декабрь 2014 года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Рыбно-Слободский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Декабрь 2014 года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11. Сабинский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Август 2014 года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4868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12. Спасский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Декабрь 2014 </a:t>
                      </a: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года</a:t>
                      </a:r>
                    </a:p>
                  </a:txBody>
                  <a:tcPr marL="18000" marR="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5840222"/>
            <a:ext cx="8582862" cy="7571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b="1" dirty="0"/>
              <a:t> </a:t>
            </a:r>
            <a:r>
              <a:rPr lang="ru-RU" b="1" dirty="0" smtClean="0"/>
              <a:t>               до </a:t>
            </a:r>
            <a:r>
              <a:rPr lang="ru-RU" b="1" dirty="0"/>
              <a:t>конца 2014 года создать муниципальные учреждения МФЦ со штатом </a:t>
            </a:r>
            <a:endParaRPr lang="ru-RU" b="1" dirty="0" smtClean="0"/>
          </a:p>
          <a:p>
            <a:pPr>
              <a:lnSpc>
                <a:spcPct val="80000"/>
              </a:lnSpc>
            </a:pPr>
            <a:r>
              <a:rPr lang="ru-RU" b="1" dirty="0"/>
              <a:t> </a:t>
            </a:r>
            <a:r>
              <a:rPr lang="ru-RU" b="1" dirty="0" smtClean="0"/>
              <a:t>               работников </a:t>
            </a:r>
            <a:r>
              <a:rPr lang="ru-RU" b="1" dirty="0"/>
              <a:t>МФЦ, а также </a:t>
            </a:r>
            <a:r>
              <a:rPr lang="ru-RU" b="1" dirty="0" smtClean="0"/>
              <a:t>начать работу по приему заявителей в сельских </a:t>
            </a:r>
          </a:p>
          <a:p>
            <a:pPr>
              <a:lnSpc>
                <a:spcPct val="80000"/>
              </a:lnSpc>
            </a:pPr>
            <a:r>
              <a:rPr lang="ru-RU" b="1" dirty="0"/>
              <a:t> </a:t>
            </a:r>
            <a:r>
              <a:rPr lang="ru-RU" b="1" dirty="0" smtClean="0"/>
              <a:t>               поселениях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720079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МФЦ подключены к АИС МФЦ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116603"/>
              </p:ext>
            </p:extLst>
          </p:nvPr>
        </p:nvGraphicFramePr>
        <p:xfrm>
          <a:off x="467543" y="671015"/>
          <a:ext cx="8280920" cy="5223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3"/>
                <a:gridCol w="1620179"/>
                <a:gridCol w="2628293"/>
                <a:gridCol w="1584175"/>
              </a:tblGrid>
              <a:tr h="56987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РАЙОН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Подключено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сельских </a:t>
                      </a:r>
                    </a:p>
                    <a:p>
                      <a:pPr algn="ctr"/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поселений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РАЙОН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Подключено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сельских </a:t>
                      </a:r>
                    </a:p>
                    <a:p>
                      <a:pPr algn="ctr"/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поселений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436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Азнакаевский</a:t>
                      </a:r>
                      <a:endParaRPr lang="ru-RU" sz="16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13.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Актанышский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 fontAlgn="t">
                        <a:buNone/>
                      </a:pPr>
                      <a:r>
                        <a:rPr lang="ru-RU" sz="1600" b="1" i="0" u="none" strike="noStrike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indent="0"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  Алексеевский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14. Высокогорский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600" b="1" i="0" u="none" strike="noStrike" smtClean="0">
                          <a:latin typeface="Arial" pitchFamily="34" charset="0"/>
                          <a:cs typeface="Arial" pitchFamily="34" charset="0"/>
                        </a:rPr>
                        <a:t>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Бавлинский</a:t>
                      </a:r>
                      <a:endParaRPr lang="ru-RU" sz="16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15.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Елабужский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indent="0"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Бугульминский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16.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Заинский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indent="0"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600" b="1" i="0" u="none" strike="noStrike" smtClean="0">
                          <a:latin typeface="Arial" pitchFamily="34" charset="0"/>
                          <a:cs typeface="Arial" pitchFamily="34" charset="0"/>
                        </a:rPr>
                        <a:t>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Дрожжановский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17.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Зеленодольский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smtClean="0">
                          <a:latin typeface="Arial" pitchFamily="34" charset="0"/>
                          <a:cs typeface="Arial" pitchFamily="34" charset="0"/>
                        </a:rPr>
                        <a:t>6.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Лаишевский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18.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Мамадышский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 fontAlgn="t">
                        <a:buNone/>
                      </a:pPr>
                      <a:r>
                        <a:rPr lang="ru-RU" sz="1600" b="1" i="0" u="none" strike="noStrike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mtClean="0">
                          <a:latin typeface="Arial" pitchFamily="34" charset="0"/>
                          <a:cs typeface="Arial" pitchFamily="34" charset="0"/>
                        </a:rPr>
                        <a:t>7.  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Менделеевский</a:t>
                      </a: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19.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Пестречинский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smtClean="0">
                          <a:latin typeface="Arial" pitchFamily="34" charset="0"/>
                          <a:cs typeface="Arial" pitchFamily="34" charset="0"/>
                        </a:rPr>
                        <a:t>8.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Нурлатский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20.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Тукаевский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 fontAlgn="t"/>
                      <a:r>
                        <a:rPr lang="ru-RU" sz="1600" b="1" i="0" u="none" strike="noStrike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smtClean="0">
                          <a:latin typeface="Arial" pitchFamily="34" charset="0"/>
                          <a:cs typeface="Arial" pitchFamily="34" charset="0"/>
                        </a:rPr>
                        <a:t>9.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Сармановский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21.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Тетюшский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indent="0"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10.</a:t>
                      </a:r>
                      <a:r>
                        <a:rPr lang="ru-RU" sz="16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strike="noStrike" baseline="0" dirty="0" err="1" smtClean="0">
                          <a:latin typeface="Arial" pitchFamily="34" charset="0"/>
                          <a:cs typeface="Arial" pitchFamily="34" charset="0"/>
                        </a:rPr>
                        <a:t>Тюлячинский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22. Нижнекамский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0" indent="0"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11.</a:t>
                      </a:r>
                      <a:r>
                        <a:rPr lang="ru-RU" sz="16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г. Казань</a:t>
                      </a: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buNone/>
                      </a:pPr>
                      <a:endParaRPr lang="ru-RU" sz="1600" b="1" i="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0" marT="0" marB="0" anchor="ctr"/>
                </a:tc>
              </a:tr>
              <a:tr h="374364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12. г. Наб. Челны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6021288"/>
            <a:ext cx="8759770" cy="7571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b="1" dirty="0"/>
              <a:t> </a:t>
            </a:r>
            <a:r>
              <a:rPr lang="ru-RU" b="1" dirty="0" smtClean="0"/>
              <a:t>                10-ти </a:t>
            </a:r>
            <a:r>
              <a:rPr lang="ru-RU" b="1" dirty="0"/>
              <a:t>районам – </a:t>
            </a:r>
            <a:r>
              <a:rPr lang="ru-RU" b="1" dirty="0" smtClean="0"/>
              <a:t>до </a:t>
            </a:r>
            <a:r>
              <a:rPr lang="ru-RU" b="1" dirty="0"/>
              <a:t>1 августа определить сотрудников сельских поселений – </a:t>
            </a:r>
            <a:endParaRPr lang="ru-RU" b="1" dirty="0" smtClean="0"/>
          </a:p>
          <a:p>
            <a:pPr>
              <a:lnSpc>
                <a:spcPct val="80000"/>
              </a:lnSpc>
            </a:pPr>
            <a:r>
              <a:rPr lang="ru-RU" b="1" dirty="0"/>
              <a:t> </a:t>
            </a:r>
            <a:r>
              <a:rPr lang="ru-RU" b="1" dirty="0" smtClean="0"/>
              <a:t>                ответственных </a:t>
            </a:r>
            <a:r>
              <a:rPr lang="ru-RU" b="1" dirty="0"/>
              <a:t>за прием заявителей для подключения к АИС </a:t>
            </a:r>
            <a:r>
              <a:rPr lang="ru-RU" b="1" dirty="0" smtClean="0"/>
              <a:t>МФЦ </a:t>
            </a:r>
          </a:p>
          <a:p>
            <a:pPr>
              <a:lnSpc>
                <a:spcPct val="80000"/>
              </a:lnSpc>
            </a:pPr>
            <a:r>
              <a:rPr lang="ru-RU" b="1" dirty="0"/>
              <a:t> </a:t>
            </a:r>
            <a:r>
              <a:rPr lang="ru-RU" b="1" dirty="0" smtClean="0"/>
              <a:t>                 и </a:t>
            </a:r>
            <a:r>
              <a:rPr lang="ru-RU" b="1" dirty="0"/>
              <a:t>направить информацию по ним в Министерство </a:t>
            </a:r>
            <a:r>
              <a:rPr lang="ru-RU" b="1" dirty="0" smtClean="0"/>
              <a:t>экономики</a:t>
            </a:r>
            <a:r>
              <a:rPr lang="ru-RU" b="1" dirty="0"/>
              <a:t> </a:t>
            </a:r>
            <a:r>
              <a:rPr lang="ru-RU" b="1" dirty="0" smtClean="0"/>
              <a:t>РТ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720079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МФЦ не подключены к АИС МФЦ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898610"/>
              </p:ext>
            </p:extLst>
          </p:nvPr>
        </p:nvGraphicFramePr>
        <p:xfrm>
          <a:off x="899592" y="764705"/>
          <a:ext cx="7344816" cy="4968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9909"/>
                <a:gridCol w="3704907"/>
              </a:tblGrid>
              <a:tr h="61542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РАЙОНЫ,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не подключенные к АИС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МФЦ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627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1.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Агрызский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13.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Лениногорский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pPr marL="228600" indent="-228600" algn="l" fontAlgn="t">
                        <a:buNone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Аксубаевский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Мензелинский</a:t>
                      </a:r>
                      <a:endParaRPr lang="ru-RU" sz="16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3.  Арский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15.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Муслюмовский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Алькеевский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16.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Новошешминский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en-US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Альметьевский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17.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Рыбно-Слободский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en-US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Атнинский</a:t>
                      </a:r>
                      <a:endParaRPr lang="ru-RU" sz="16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18.  Сабинский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Балтасинский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19.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Спасский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8.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Буинский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20.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Ютазинский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9.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Верхнеуслонский</a:t>
                      </a:r>
                      <a:endParaRPr lang="ru-RU" sz="1600" b="1" i="0" u="none" strike="noStrik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21.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Черемшанский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10.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Кайбицкий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22.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Чистопольский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11.</a:t>
                      </a:r>
                      <a:r>
                        <a:rPr lang="ru-RU" sz="16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i="0" u="none" strike="noStrike" dirty="0" err="1" smtClean="0">
                          <a:latin typeface="Arial" pitchFamily="34" charset="0"/>
                          <a:cs typeface="Arial" pitchFamily="34" charset="0"/>
                        </a:rPr>
                        <a:t>Камско-Устьинский</a:t>
                      </a:r>
                      <a:endParaRPr lang="ru-RU" sz="1600" b="1" i="0" u="none" strike="noStrike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23.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п.г.т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. Камские Поляны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</a:tr>
              <a:tr h="3627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12.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600" b="1" dirty="0" err="1" smtClean="0">
                          <a:latin typeface="Arial" pitchFamily="34" charset="0"/>
                          <a:cs typeface="Arial" pitchFamily="34" charset="0"/>
                        </a:rPr>
                        <a:t>Кукморский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0" marT="0" marB="0" anchor="ctr"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18000" marR="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5877272"/>
            <a:ext cx="8448595" cy="7571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b="1" dirty="0"/>
              <a:t> </a:t>
            </a:r>
            <a:r>
              <a:rPr lang="ru-RU" b="1" dirty="0" smtClean="0"/>
              <a:t>                определить </a:t>
            </a:r>
            <a:r>
              <a:rPr lang="ru-RU" b="1" dirty="0"/>
              <a:t>сотрудников </a:t>
            </a:r>
            <a:r>
              <a:rPr lang="ru-RU" b="1" dirty="0" smtClean="0"/>
              <a:t> Исполнительных комитетов , ответственных  </a:t>
            </a:r>
          </a:p>
          <a:p>
            <a:pPr>
              <a:lnSpc>
                <a:spcPct val="80000"/>
              </a:lnSpc>
            </a:pPr>
            <a:r>
              <a:rPr lang="ru-RU" b="1" dirty="0"/>
              <a:t> </a:t>
            </a:r>
            <a:r>
              <a:rPr lang="ru-RU" b="1" dirty="0" smtClean="0"/>
              <a:t>                за оказание муниципальных услуг, и сотрудников сельских  поселений </a:t>
            </a:r>
            <a:r>
              <a:rPr lang="ru-RU" b="1" dirty="0"/>
              <a:t>– </a:t>
            </a:r>
            <a:endParaRPr lang="ru-RU" b="1" dirty="0" smtClean="0"/>
          </a:p>
          <a:p>
            <a:pPr>
              <a:lnSpc>
                <a:spcPct val="80000"/>
              </a:lnSpc>
            </a:pPr>
            <a:r>
              <a:rPr lang="ru-RU" b="1" dirty="0"/>
              <a:t> </a:t>
            </a:r>
            <a:r>
              <a:rPr lang="ru-RU" b="1" dirty="0" smtClean="0"/>
              <a:t>                ответственных </a:t>
            </a:r>
            <a:r>
              <a:rPr lang="ru-RU" b="1" dirty="0"/>
              <a:t>за прием заявителей для подключения к АИС </a:t>
            </a:r>
            <a:r>
              <a:rPr lang="ru-RU" b="1" dirty="0" smtClean="0"/>
              <a:t>МФЦ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1560" y="44624"/>
            <a:ext cx="8280920" cy="72007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Задачи по обеспечению функционирования МФЦ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920850"/>
            <a:ext cx="8568952" cy="52168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1.  Рекомендовать  Главам  муниципальных районов, не подключенных к </a:t>
            </a:r>
            <a:r>
              <a:rPr lang="ru-RU" b="1" dirty="0" err="1" smtClean="0"/>
              <a:t>ГИСТу</a:t>
            </a:r>
            <a:r>
              <a:rPr lang="ru-RU" b="1" dirty="0" smtClean="0"/>
              <a:t>,  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обеспечить </a:t>
            </a:r>
            <a:r>
              <a:rPr lang="ru-RU" b="1" dirty="0"/>
              <a:t>подключение </a:t>
            </a:r>
            <a:r>
              <a:rPr lang="ru-RU" b="1" dirty="0" smtClean="0"/>
              <a:t> к высокоскоростному  Интернету по технологии  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ВОЛС (в районах – где имеется техническая возможность – проложен кабель)</a:t>
            </a:r>
            <a:r>
              <a:rPr lang="ru-RU" dirty="0" smtClean="0"/>
              <a:t> </a:t>
            </a:r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r>
              <a:rPr lang="ru-RU" dirty="0"/>
              <a:t>2.   </a:t>
            </a:r>
            <a:r>
              <a:rPr lang="ru-RU" b="1" dirty="0"/>
              <a:t>Рекомендовать  Главам  </a:t>
            </a:r>
            <a:r>
              <a:rPr lang="ru-RU" b="1" dirty="0" smtClean="0"/>
              <a:t>12-ти </a:t>
            </a:r>
            <a:r>
              <a:rPr lang="ru-RU" b="1" dirty="0"/>
              <a:t>муниципальных районов, в которых </a:t>
            </a:r>
            <a:r>
              <a:rPr lang="ru-RU" b="1" dirty="0" smtClean="0"/>
              <a:t>не созданы    </a:t>
            </a:r>
            <a:endParaRPr lang="ru-RU" b="1" dirty="0"/>
          </a:p>
          <a:p>
            <a:pPr>
              <a:lnSpc>
                <a:spcPct val="90000"/>
              </a:lnSpc>
            </a:pPr>
            <a:r>
              <a:rPr lang="ru-RU" b="1" dirty="0"/>
              <a:t>       муниципальные учреждения </a:t>
            </a:r>
            <a:r>
              <a:rPr lang="ru-RU" b="1" dirty="0" smtClean="0"/>
              <a:t>МФЦ: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  </a:t>
            </a:r>
            <a:r>
              <a:rPr lang="ru-RU" b="1" dirty="0"/>
              <a:t>АКСУБАЕВСКИЙ</a:t>
            </a:r>
            <a:r>
              <a:rPr lang="ru-RU" b="1" dirty="0" smtClean="0"/>
              <a:t>,  АРСКИЙ,  АЛЬКЕЕВСКИЙ,  АЛЬМЕТЬЕВСКИЙ</a:t>
            </a:r>
            <a:r>
              <a:rPr lang="ru-RU" b="1" dirty="0"/>
              <a:t>, </a:t>
            </a:r>
            <a:r>
              <a:rPr lang="ru-RU" b="1" dirty="0" smtClean="0"/>
              <a:t>  АТНИНСКИЙ</a:t>
            </a:r>
            <a:r>
              <a:rPr lang="ru-RU" b="1" dirty="0"/>
              <a:t>, </a:t>
            </a:r>
            <a:endParaRPr lang="ru-RU" dirty="0"/>
          </a:p>
          <a:p>
            <a:r>
              <a:rPr lang="ru-RU" b="1" dirty="0" smtClean="0"/>
              <a:t>       БУИНСКИЙ</a:t>
            </a:r>
            <a:r>
              <a:rPr lang="ru-RU" b="1" dirty="0"/>
              <a:t>, </a:t>
            </a:r>
            <a:r>
              <a:rPr lang="ru-RU" b="1" dirty="0" smtClean="0"/>
              <a:t> ВЕРХНЕУСЛОНСКИЙ,  КАМСКО-УСТЬИНСКИЙ,  МЕНЗЕЛИНСКИЙ</a:t>
            </a:r>
            <a:r>
              <a:rPr lang="ru-RU" b="1" dirty="0"/>
              <a:t>, </a:t>
            </a:r>
            <a:endParaRPr lang="ru-RU" dirty="0"/>
          </a:p>
          <a:p>
            <a:r>
              <a:rPr lang="ru-RU" b="1" dirty="0" smtClean="0"/>
              <a:t>       РЫБНО-СЛОБОДСКИЙ,  САБИНСКИЙ,  СПАССКИЙ   - </a:t>
            </a:r>
            <a:r>
              <a:rPr lang="ru-RU" b="1" dirty="0"/>
              <a:t>до конца 2014 года создать </a:t>
            </a:r>
            <a:r>
              <a:rPr lang="ru-RU" b="1" dirty="0" smtClean="0"/>
              <a:t>   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  МБУ  </a:t>
            </a:r>
            <a:r>
              <a:rPr lang="ru-RU" b="1" dirty="0"/>
              <a:t>МФЦ </a:t>
            </a:r>
            <a:r>
              <a:rPr lang="ru-RU" b="1" dirty="0" smtClean="0"/>
              <a:t>со  штатом  универсальных  специалистов МФЦ в определенные 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  этими районами  сроки </a:t>
            </a:r>
            <a:endParaRPr lang="ru-RU" dirty="0" smtClean="0"/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r>
              <a:rPr lang="ru-RU" dirty="0" smtClean="0"/>
              <a:t>3.   </a:t>
            </a:r>
            <a:r>
              <a:rPr lang="ru-RU" b="1" dirty="0"/>
              <a:t>Рекомендовать  Главам  </a:t>
            </a:r>
            <a:r>
              <a:rPr lang="ru-RU" b="1" dirty="0" smtClean="0"/>
              <a:t>11-ти муниципальных районов, в которых созданы   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муниципальные учреждения МФЦ,  но отсутствуют  работники МФЦ  -  </a:t>
            </a:r>
          </a:p>
          <a:p>
            <a:pPr>
              <a:lnSpc>
                <a:spcPct val="90000"/>
              </a:lnSpc>
            </a:pPr>
            <a:r>
              <a:rPr lang="ru-RU" b="1" dirty="0" smtClean="0"/>
              <a:t>       АГРЫЗСКИЙ, АПАСТОВСКИЙ, БАЛТАСИНСКИЙ, КАЙБИЦКИЙ,  КУКМОРСКИЙ, </a:t>
            </a:r>
          </a:p>
          <a:p>
            <a:pPr>
              <a:lnSpc>
                <a:spcPct val="90000"/>
              </a:lnSpc>
            </a:pPr>
            <a:r>
              <a:rPr lang="ru-RU" b="1" dirty="0" smtClean="0"/>
              <a:t>       ЛЕНИНОГОРСКИЙ,  НОВОШЕШМИНСКИЙ,  ТЕТЮШСКИЙ ,  ЮТАЗИНСКИЙ,   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ЧЕРЕМШАНСКИЙ,   ЧИСТОПОЛЬСКИЙ  и  </a:t>
            </a:r>
            <a:r>
              <a:rPr lang="ru-RU" b="1" dirty="0" err="1" smtClean="0"/>
              <a:t>пгт</a:t>
            </a:r>
            <a:r>
              <a:rPr lang="ru-RU" b="1" dirty="0" smtClean="0"/>
              <a:t> КАМСКИЕ ПОЛЯНЫ  -  до </a:t>
            </a:r>
            <a:r>
              <a:rPr lang="ru-RU" b="1" dirty="0"/>
              <a:t>конца 2014 </a:t>
            </a:r>
            <a:r>
              <a:rPr lang="ru-RU" b="1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года набрать штат   универсальных  специалистов МФЦ</a:t>
            </a:r>
            <a:r>
              <a:rPr lang="ru-RU" b="1" dirty="0"/>
              <a:t>, </a:t>
            </a:r>
            <a:r>
              <a:rPr lang="ru-RU" b="1" dirty="0" smtClean="0"/>
              <a:t> для  подключения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их к системе АИС МФЦ</a:t>
            </a:r>
          </a:p>
          <a:p>
            <a:pPr>
              <a:lnSpc>
                <a:spcPct val="90000"/>
              </a:lnSpc>
            </a:pP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328727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131592"/>
            <a:ext cx="8568952" cy="53276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AutoNum type="arabicPeriod" startAt="4"/>
            </a:pPr>
            <a:r>
              <a:rPr lang="ru-RU" b="1" dirty="0" smtClean="0"/>
              <a:t>Рекомендовать  Главам 10-ти районов, подключенных к АИС МФЦ:</a:t>
            </a:r>
          </a:p>
          <a:p>
            <a:pPr>
              <a:lnSpc>
                <a:spcPct val="90000"/>
              </a:lnSpc>
            </a:pPr>
            <a:r>
              <a:rPr lang="ru-RU" b="1" dirty="0" smtClean="0"/>
              <a:t>        АКТАНЫШСКИЙ, ВЫСОКОГОРСКИЙ, ЕЛАБУЖСКИЙ, ЗЕЛЕНОДОЛЬСКИЙ,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 ЗАИНСКИЙ, МАМАДЫШСКИЙ, НИЖНЕКАМСКИЙ, ПЕСТРЕЧИНСКИЙ,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 ТУКАЕВСКИЙ, ТЕТЮШСКИЙ    –   до 1  августа  направить в  Министерство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 экономики РТ  </a:t>
            </a:r>
            <a:r>
              <a:rPr lang="ru-RU" b="1" dirty="0"/>
              <a:t>перечень сотрудников  сельских </a:t>
            </a:r>
            <a:r>
              <a:rPr lang="ru-RU" b="1" dirty="0" smtClean="0"/>
              <a:t>поселений  по установленной  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 форме для  их подключения  к системе  АИС МФЦ и обеспечить начало работы </a:t>
            </a:r>
          </a:p>
          <a:p>
            <a:pPr>
              <a:lnSpc>
                <a:spcPct val="90000"/>
              </a:lnSpc>
            </a:pPr>
            <a:r>
              <a:rPr lang="ru-RU" b="1" dirty="0"/>
              <a:t> </a:t>
            </a:r>
            <a:r>
              <a:rPr lang="ru-RU" b="1" dirty="0" smtClean="0"/>
              <a:t>       удаленных рабочих мест  по приему заявителей   </a:t>
            </a:r>
          </a:p>
          <a:p>
            <a:pPr>
              <a:lnSpc>
                <a:spcPct val="90000"/>
              </a:lnSpc>
            </a:pPr>
            <a:endParaRPr lang="ru-RU" b="1" dirty="0" smtClean="0"/>
          </a:p>
          <a:p>
            <a:pPr marL="342900" indent="-342900">
              <a:lnSpc>
                <a:spcPct val="90000"/>
              </a:lnSpc>
              <a:buAutoNum type="arabicPeriod" startAt="5"/>
            </a:pPr>
            <a:r>
              <a:rPr lang="ru-RU" b="1" dirty="0" smtClean="0"/>
              <a:t>Работникам Исполнительных комитетов  районов   и  сотрудникам МФЦ, подключенным к системе АИС  МФЦ  –  провести обучение для сотрудников сельских поселений по работе в системе АИС МФЦ</a:t>
            </a:r>
            <a:endParaRPr lang="ru-RU" dirty="0" smtClean="0"/>
          </a:p>
          <a:p>
            <a:pPr>
              <a:lnSpc>
                <a:spcPct val="90000"/>
              </a:lnSpc>
            </a:pPr>
            <a:endParaRPr lang="ru-RU" b="1" dirty="0" smtClean="0"/>
          </a:p>
          <a:p>
            <a:pPr>
              <a:lnSpc>
                <a:spcPct val="90000"/>
              </a:lnSpc>
            </a:pPr>
            <a:r>
              <a:rPr lang="ru-RU" b="1" dirty="0" smtClean="0"/>
              <a:t>6.    Рекомендовать Главам  всех  муниципальным районов:  обеспечить внесение в </a:t>
            </a:r>
          </a:p>
          <a:p>
            <a:pPr>
              <a:lnSpc>
                <a:spcPct val="90000"/>
              </a:lnSpc>
            </a:pPr>
            <a:r>
              <a:rPr lang="ru-RU" b="1" dirty="0" smtClean="0"/>
              <a:t>       должностные обязанности  работников сельских поселений дополнительные </a:t>
            </a:r>
          </a:p>
          <a:p>
            <a:pPr>
              <a:lnSpc>
                <a:spcPct val="90000"/>
              </a:lnSpc>
            </a:pPr>
            <a:r>
              <a:rPr lang="ru-RU" b="1" dirty="0" smtClean="0"/>
              <a:t>       функции по оказанию услуг населению путем приема заявлений и документов, </a:t>
            </a:r>
          </a:p>
          <a:p>
            <a:pPr>
              <a:lnSpc>
                <a:spcPct val="90000"/>
              </a:lnSpc>
            </a:pPr>
            <a:r>
              <a:rPr lang="ru-RU" b="1" dirty="0" smtClean="0"/>
              <a:t>       и предусмотреть этим работникам доплату по нормативам, разработанным </a:t>
            </a:r>
          </a:p>
          <a:p>
            <a:pPr>
              <a:lnSpc>
                <a:spcPct val="90000"/>
              </a:lnSpc>
            </a:pPr>
            <a:r>
              <a:rPr lang="ru-RU" b="1" dirty="0" smtClean="0"/>
              <a:t>       ЦЭСИ (633,3 руб. в месяц)</a:t>
            </a:r>
          </a:p>
          <a:p>
            <a:pPr>
              <a:lnSpc>
                <a:spcPct val="90000"/>
              </a:lnSpc>
            </a:pPr>
            <a:endParaRPr lang="ru-RU" b="1" dirty="0"/>
          </a:p>
          <a:p>
            <a:pPr marL="342900" indent="-342900">
              <a:lnSpc>
                <a:spcPct val="90000"/>
              </a:lnSpc>
              <a:buAutoNum type="arabicPeriod" startAt="7"/>
            </a:pPr>
            <a:r>
              <a:rPr lang="ru-RU" b="1" dirty="0" smtClean="0"/>
              <a:t>Главе  АТНИНСКОГО  района </a:t>
            </a:r>
            <a:r>
              <a:rPr lang="ru-RU" b="1" dirty="0"/>
              <a:t>– взять на контроль завершение работ по </a:t>
            </a:r>
            <a:endParaRPr lang="ru-RU" b="1" dirty="0" smtClean="0"/>
          </a:p>
          <a:p>
            <a:pPr>
              <a:lnSpc>
                <a:spcPct val="90000"/>
              </a:lnSpc>
            </a:pPr>
            <a:r>
              <a:rPr lang="ru-RU" b="1" dirty="0" smtClean="0"/>
              <a:t>       строительству  здания МФЦ</a:t>
            </a: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11560" y="188641"/>
            <a:ext cx="8280920" cy="72007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Задачи по обеспечению функционирования МФЦ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3496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Words>1131</Words>
  <Application>Microsoft Office PowerPoint</Application>
  <PresentationFormat>Экран (4:3)</PresentationFormat>
  <Paragraphs>287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Наличие ГИСТа (высокоскоростного доступа в сеть Интернет)</vt:lpstr>
      <vt:lpstr>Районы, не подключенные к ГИСТ (высокоскоростной доступ в Интернет)</vt:lpstr>
      <vt:lpstr>Созданы МБУ «МФЦ»</vt:lpstr>
      <vt:lpstr>Не созданы МБУ «МФЦ»</vt:lpstr>
      <vt:lpstr>МФЦ подключены к АИС МФЦ</vt:lpstr>
      <vt:lpstr>МФЦ не подключены к АИС МФЦ</vt:lpstr>
      <vt:lpstr>Презентация PowerPoint</vt:lpstr>
      <vt:lpstr>Презентация PowerPoint</vt:lpstr>
    </vt:vector>
  </TitlesOfParts>
  <Company>МЭРТ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Созданы МБУ «МФЦ»</dc:title>
  <dc:creator>Ширеев Булат Галеевич</dc:creator>
  <cp:lastModifiedBy>Татьяна Александровна Волкова</cp:lastModifiedBy>
  <cp:revision>120</cp:revision>
  <cp:lastPrinted>2014-07-22T14:36:50Z</cp:lastPrinted>
  <dcterms:created xsi:type="dcterms:W3CDTF">2014-07-22T09:34:12Z</dcterms:created>
  <dcterms:modified xsi:type="dcterms:W3CDTF">2014-07-25T09:51:40Z</dcterms:modified>
</cp:coreProperties>
</file>